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305" r:id="rId10"/>
    <p:sldId id="262" r:id="rId11"/>
    <p:sldId id="266" r:id="rId12"/>
    <p:sldId id="267" r:id="rId13"/>
    <p:sldId id="269" r:id="rId14"/>
    <p:sldId id="268" r:id="rId15"/>
    <p:sldId id="270" r:id="rId16"/>
    <p:sldId id="299" r:id="rId17"/>
    <p:sldId id="306" r:id="rId18"/>
    <p:sldId id="307" r:id="rId19"/>
    <p:sldId id="271" r:id="rId20"/>
    <p:sldId id="272" r:id="rId21"/>
    <p:sldId id="280" r:id="rId22"/>
    <p:sldId id="273" r:id="rId23"/>
    <p:sldId id="274" r:id="rId24"/>
    <p:sldId id="300" r:id="rId25"/>
    <p:sldId id="275" r:id="rId26"/>
    <p:sldId id="281" r:id="rId27"/>
    <p:sldId id="282" r:id="rId28"/>
    <p:sldId id="283" r:id="rId29"/>
    <p:sldId id="279" r:id="rId30"/>
    <p:sldId id="304" r:id="rId31"/>
    <p:sldId id="277" r:id="rId32"/>
    <p:sldId id="302" r:id="rId33"/>
    <p:sldId id="303" r:id="rId34"/>
    <p:sldId id="286" r:id="rId35"/>
    <p:sldId id="308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5FF846"/>
    <a:srgbClr val="0BC5D9"/>
    <a:srgbClr val="3FF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08B3-FFCB-435A-AE22-070A763040CC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2580-2364-4F4B-B7A6-23C1ED1F1AF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veduchi-resort.r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A1E401-1092-1BF0-3652-5B69759D3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0815" y="4100455"/>
            <a:ext cx="9144000" cy="2387600"/>
          </a:xfrm>
        </p:spPr>
        <p:txBody>
          <a:bodyPr>
            <a:normAutofit/>
          </a:bodyPr>
          <a:lstStyle/>
          <a:p>
            <a:r>
              <a:rPr lang="ru-RU" sz="2000" dirty="0"/>
              <a:t>Разработал:</a:t>
            </a:r>
            <a:br>
              <a:rPr lang="ru-RU" sz="2000" dirty="0"/>
            </a:br>
            <a:r>
              <a:rPr lang="ru-RU" sz="2000" dirty="0"/>
              <a:t>				Лернер Владислав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20A4B6-8EB4-92C1-6C49-D1B84631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77" y="1792433"/>
            <a:ext cx="6411172" cy="23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СИЛЬНЫЕ СТОРОНЫ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Живописная природа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Бескрайние просторы акватории Рыбинского моря, живописные бухты в обрамлении песчаных пляжей, столетние сосны и ели.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Современная инфраструктура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На курорте есть парк-отель «Бухта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» с вариантами проживания на любой вкус, велнес-центр с бассейном, комплексом бань и саун, центр активного отдыха с прокатом велосипедов, квадроциклов и самокатов.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Развитие спортивного отдыха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В лесу организованы эко-тропы для прогулок и скандинавской ходьбы, а зимой здесь прекрасные условия для занятия беговыми лыжами.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Наличие гольф-клуба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Это первое и пока единственное полноразмерное гольф-поле в Ярославской области. 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9AEF66-7B28-A53C-65EF-7D04115B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05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СЛАБЫЕ СТОРОНЫ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79477" y="2077295"/>
            <a:ext cx="7374622" cy="2343703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Среди минусов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в отзывах упоминают наличие больших камней вдоль пляжа и в сосновом бору. </a:t>
            </a:r>
          </a:p>
          <a:p>
            <a:pPr algn="l">
              <a:spcAft>
                <a:spcPts val="600"/>
              </a:spcAft>
            </a:pP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Также некоторые пользователи отмечают, что на территории курорта платный вход.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УГРОЗЫ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03976" y="1368085"/>
            <a:ext cx="5181600" cy="4351338"/>
          </a:xfrm>
        </p:spPr>
        <p:txBody>
          <a:bodyPr/>
          <a:lstStyle/>
          <a:p>
            <a:r>
              <a:rPr lang="ru-RU" dirty="0"/>
              <a:t>Возможный вред экосистеме региона (см. прим.1);</a:t>
            </a:r>
          </a:p>
          <a:p>
            <a:r>
              <a:rPr lang="ru-RU" dirty="0"/>
              <a:t>Возможное негативное изменение климата.</a:t>
            </a:r>
          </a:p>
          <a:p>
            <a:r>
              <a:rPr lang="ru-RU" dirty="0"/>
              <a:t>Растущая конкуренция на российском туристском рынке </a:t>
            </a:r>
          </a:p>
          <a:p>
            <a:r>
              <a:rPr lang="ru-RU" dirty="0"/>
              <a:t>Рост привлекательности условий отдыха в других регионах и объектах за территорией РФ.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2992E-A086-08E1-B83B-7F8D3BB708C0}"/>
              </a:ext>
            </a:extLst>
          </p:cNvPr>
          <p:cNvSpPr txBox="1"/>
          <p:nvPr/>
        </p:nvSpPr>
        <p:spPr>
          <a:xfrm>
            <a:off x="6419675" y="612354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Прим.1: https://www.kommersant.ru/doc/6933267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AF811E0-06F8-461B-E74A-806AD5CE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55" y="2060650"/>
            <a:ext cx="5278104" cy="29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Повышение привлекательности области для внутреннего и въездного туризма</a:t>
            </a:r>
          </a:p>
          <a:p>
            <a:r>
              <a:rPr lang="ru-RU" dirty="0"/>
              <a:t>Развитие «Ярославского взморья» как опорного фактора развития региона;</a:t>
            </a:r>
          </a:p>
          <a:p>
            <a:r>
              <a:rPr lang="ru-RU" dirty="0"/>
              <a:t>Расширение и развитие комплекса;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35531" y="-180314"/>
            <a:ext cx="10515600" cy="1325563"/>
          </a:xfrm>
        </p:spPr>
        <p:txBody>
          <a:bodyPr/>
          <a:lstStyle/>
          <a:p>
            <a:pPr algn="ctr"/>
            <a:r>
              <a:rPr lang="ru-RU" dirty="0" err="1"/>
              <a:t>КОНКУРЕНТЫ.плюсы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462885" y="315049"/>
            <a:ext cx="214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«Рижское взморье»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CF0517-0D88-43B3-8267-CC5975BFF2BB}"/>
              </a:ext>
            </a:extLst>
          </p:cNvPr>
          <p:cNvSpPr/>
          <p:nvPr/>
        </p:nvSpPr>
        <p:spPr>
          <a:xfrm>
            <a:off x="113606" y="1187698"/>
            <a:ext cx="888019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Комфортный отдых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Отели здесь небольшие, но уютные, а пляжи оборудованы всем необходимым для купания и принятия солнечных ванн. 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Пологий вход в воду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Глубина начинается на расстоянии десятков метров от берега, благодаря чему даже самые юные пловцы чувствуют себя комфортно и безопасно.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Лечение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На курорте круглогодично открыты санатории, где лечат заболевания различных систем организма.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Разнообразные экскурсионные программы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Например, можно посетить концертный зал «Дзинтари», национальный парк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YS Text"/>
              </a:rPr>
              <a:t>Кемери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 или музей под открытым небом.</a:t>
            </a:r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8C457C36-B036-9D38-C5F7-4F6A1B6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01" y="892546"/>
            <a:ext cx="3116862" cy="1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49616" y="-189672"/>
            <a:ext cx="10515600" cy="1325563"/>
          </a:xfrm>
        </p:spPr>
        <p:txBody>
          <a:bodyPr/>
          <a:lstStyle/>
          <a:p>
            <a:pPr algn="ctr"/>
            <a:r>
              <a:rPr lang="ru-RU" dirty="0" err="1"/>
              <a:t>КОНКУРЕНТЫ.минусы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B09B360-A23F-F24D-5CE8-76869A98EE7F}"/>
              </a:ext>
            </a:extLst>
          </p:cNvPr>
          <p:cNvSpPr/>
          <p:nvPr/>
        </p:nvSpPr>
        <p:spPr>
          <a:xfrm>
            <a:off x="9462885" y="315049"/>
            <a:ext cx="214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«Рижское взморье»</a:t>
            </a:r>
          </a:p>
        </p:txBody>
      </p:sp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7D4685C6-6D26-2C38-956F-8089C5F3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01" y="892546"/>
            <a:ext cx="3116862" cy="1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7FD01-F841-A3F9-A0EA-F4502B462648}"/>
              </a:ext>
            </a:extLst>
          </p:cNvPr>
          <p:cNvSpPr/>
          <p:nvPr/>
        </p:nvSpPr>
        <p:spPr>
          <a:xfrm>
            <a:off x="81337" y="2529937"/>
            <a:ext cx="8880195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Прохладное море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Отдыхать на пляжах можно лишь летом, когда вода прогревается до +19–+23 °С.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Переполненные пляжи в высокий сезон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В высокий сезон на местном пляже может быть тесно, кафе и рестораны работают до самой ночи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19412" y="-176461"/>
            <a:ext cx="10515600" cy="1325563"/>
          </a:xfrm>
        </p:spPr>
        <p:txBody>
          <a:bodyPr/>
          <a:lstStyle/>
          <a:p>
            <a:pPr algn="ctr"/>
            <a:r>
              <a:rPr lang="ru-RU" dirty="0" err="1"/>
              <a:t>КОНКУРЕНТЫ.плюсы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697150" y="64632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«Юрмала»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CCF0517-0D88-43B3-8267-CC5975BFF2BB}"/>
              </a:ext>
            </a:extLst>
          </p:cNvPr>
          <p:cNvSpPr/>
          <p:nvPr/>
        </p:nvSpPr>
        <p:spPr>
          <a:xfrm>
            <a:off x="168174" y="1746742"/>
            <a:ext cx="888019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Удобный микроклимат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Отсутствие сильной жары и целебный сосновый воздух, пропитанный запахом йода с Балтики. Курорт рекомендуется людям с проблемами с органами дыхания и сердечными заболеваниями.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Отсутствие языкового барьера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Сервис повсеместно оказывается на русском языке, что делает отдых и жизнь здесь удобной для россиян.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Удобная транспортная доступность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До Юрмалы можно быстро добраться из Москвы и Санкт-Петербурга.</a:t>
            </a:r>
          </a:p>
          <a:p>
            <a:pPr algn="l">
              <a:spcAft>
                <a:spcPts val="600"/>
              </a:spcAft>
            </a:pPr>
            <a:endParaRPr lang="ru-RU" sz="2400" b="0" i="0" dirty="0">
              <a:solidFill>
                <a:srgbClr val="333333"/>
              </a:solidFill>
              <a:effectLst/>
              <a:latin typeface="YS Text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Наличие лечебных грязей и санаториев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Можно подлечиться или просто оздоровиться. </a:t>
            </a:r>
          </a:p>
        </p:txBody>
      </p:sp>
      <p:pic>
        <p:nvPicPr>
          <p:cNvPr id="12292" name="Picture 4" descr="Picture background">
            <a:extLst>
              <a:ext uri="{FF2B5EF4-FFF2-40B4-BE49-F238E27FC236}">
                <a16:creationId xmlns:a16="http://schemas.microsoft.com/office/drawing/2014/main" id="{9AC8C2B2-1DC6-BB4A-B3AA-6C3C68C7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9" y="486320"/>
            <a:ext cx="3181437" cy="20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60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49616" y="-189672"/>
            <a:ext cx="10515600" cy="1325563"/>
          </a:xfrm>
        </p:spPr>
        <p:txBody>
          <a:bodyPr/>
          <a:lstStyle/>
          <a:p>
            <a:pPr algn="ctr"/>
            <a:r>
              <a:rPr lang="ru-RU" dirty="0" err="1"/>
              <a:t>КОНКУРЕНТЫ.минусы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4127DD-F17C-65FD-D0DF-C928CE82170D}"/>
              </a:ext>
            </a:extLst>
          </p:cNvPr>
          <p:cNvSpPr/>
          <p:nvPr/>
        </p:nvSpPr>
        <p:spPr>
          <a:xfrm>
            <a:off x="71661" y="1749760"/>
            <a:ext cx="8880195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Короткий туристический сезон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Он длится только летом, его пиком считаются июль и август.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Холодное Балтийское море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Температура воды не всегда располагает к купанию.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Платный въезд в Юрмалу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Высокие цены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65F7A9-F50E-BB78-972A-7A78F0F31EED}"/>
              </a:ext>
            </a:extLst>
          </p:cNvPr>
          <p:cNvSpPr/>
          <p:nvPr/>
        </p:nvSpPr>
        <p:spPr>
          <a:xfrm>
            <a:off x="9697150" y="64632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«Юрмала»</a:t>
            </a:r>
          </a:p>
        </p:txBody>
      </p:sp>
      <p:pic>
        <p:nvPicPr>
          <p:cNvPr id="7" name="Picture 4" descr="Picture background">
            <a:extLst>
              <a:ext uri="{FF2B5EF4-FFF2-40B4-BE49-F238E27FC236}">
                <a16:creationId xmlns:a16="http://schemas.microsoft.com/office/drawing/2014/main" id="{4214CB20-A19F-CE72-8A78-1E521DCF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9" y="486320"/>
            <a:ext cx="3181437" cy="20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4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706633" y="-27496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КЛЮЧЕВЫЕ ПРЕИМУЩЕСТВА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793779"/>
            <a:ext cx="12440873" cy="4351338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Экологичность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Парк-отель «Бухта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» строился с соблюдением принципов бережного отношения к природе. Акватория Волги очищена, пляж и вода идеальны для купания.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Активный отдых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На территории курорта можно взять в прокат велосипед, квадроцикл, самокат, а зимой — снегоход. Дорожки располагают к пробежкам, скандинавской ходьбе или просто гулянию на свежем воздухе.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Велнес-центр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Гостям предлагается отдохнуть в бассейне, комплексе бань и саун, воспользоваться услугами массажиста и косметолога.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Условия для деловых туристов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Для деловых туристов созданы все условия для проведения конференций и корпоративных мероприятий.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Яхт-клуб «</a:t>
            </a:r>
            <a:r>
              <a:rPr lang="ru-RU" sz="2400" b="1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 Посад»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На территории проекта есть места для стоянки на 120 яхт, плавучая заправочная станция и возможность обслуживания и хранения маломерных судов.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Гольф-клуб «</a:t>
            </a:r>
            <a:r>
              <a:rPr lang="ru-RU" sz="2400" b="1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»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 Для гостей курорта работает первое и пока единственное полноразмерное гольф-поле в Ярославской области.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13" y="5169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ЦЕЛЕВАЯ</a:t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b="1" dirty="0">
                <a:solidFill>
                  <a:srgbClr val="002060"/>
                </a:solidFill>
              </a:rPr>
              <a:t>АУДИТОРИЯ</a:t>
            </a:r>
            <a:br>
              <a:rPr lang="ru-RU" b="1" dirty="0">
                <a:solidFill>
                  <a:srgbClr val="002060"/>
                </a:solidFill>
              </a:rPr>
            </a:br>
            <a:r>
              <a:rPr lang="ru-RU" b="1" dirty="0">
                <a:solidFill>
                  <a:srgbClr val="002060"/>
                </a:solidFill>
              </a:rPr>
              <a:t>В2С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7713" y="2184808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Регион проживания: </a:t>
            </a:r>
            <a:r>
              <a:rPr lang="ru-RU" dirty="0"/>
              <a:t>крупные города ЮФО, Республика Крым и г. Севастополь</a:t>
            </a:r>
          </a:p>
          <a:p>
            <a:pPr marL="0" indent="0">
              <a:buNone/>
            </a:pPr>
            <a:r>
              <a:rPr lang="ru-RU" b="1" dirty="0"/>
              <a:t>Доход:</a:t>
            </a:r>
            <a:r>
              <a:rPr lang="ru-RU" dirty="0"/>
              <a:t> от 80 тыс. руб. в месяц</a:t>
            </a:r>
          </a:p>
          <a:p>
            <a:pPr marL="0" indent="0">
              <a:buNone/>
            </a:pPr>
            <a:r>
              <a:rPr lang="ru-RU" b="1" dirty="0"/>
              <a:t>Семья:</a:t>
            </a:r>
            <a:r>
              <a:rPr lang="ru-RU" dirty="0"/>
              <a:t> Индивидуалисты и пары, семьи с детьми</a:t>
            </a:r>
          </a:p>
          <a:p>
            <a:pPr marL="0" indent="0">
              <a:buNone/>
            </a:pPr>
            <a:r>
              <a:rPr lang="ru-RU" b="1" dirty="0"/>
              <a:t>Пол:</a:t>
            </a:r>
            <a:r>
              <a:rPr lang="ru-RU" dirty="0"/>
              <a:t> М/Ж (50/50)</a:t>
            </a:r>
          </a:p>
          <a:p>
            <a:pPr marL="0" indent="0">
              <a:buNone/>
            </a:pPr>
            <a:r>
              <a:rPr lang="ru-RU" b="1" dirty="0"/>
              <a:t>Род занятий:</a:t>
            </a:r>
            <a:r>
              <a:rPr lang="ru-RU" dirty="0"/>
              <a:t> Бизнесмены, топ-менеджеры, предприниматели и др.</a:t>
            </a:r>
          </a:p>
          <a:p>
            <a:pPr marL="0" indent="0">
              <a:buNone/>
            </a:pPr>
            <a:r>
              <a:rPr lang="ru-RU" b="1" dirty="0"/>
              <a:t>Интересы:</a:t>
            </a:r>
            <a:r>
              <a:rPr lang="ru-RU" dirty="0"/>
              <a:t> активный и пассивный экологический отдых, посещение необычных мест, фотосессии 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44343" y="282178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b="1" dirty="0">
                <a:solidFill>
                  <a:srgbClr val="002060"/>
                </a:solidFill>
              </a:rPr>
              <a:t>Ярославская область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1762845-8D39-2F96-8818-6A9BB068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89" y="1241571"/>
            <a:ext cx="5786895" cy="40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002060"/>
                </a:solidFill>
              </a:rPr>
              <a:t>СООБЩЕНИЕ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29D1D-F2EF-48CB-8EB9-2D0705D1F91C}"/>
              </a:ext>
            </a:extLst>
          </p:cNvPr>
          <p:cNvSpPr/>
          <p:nvPr/>
        </p:nvSpPr>
        <p:spPr>
          <a:xfrm>
            <a:off x="356898" y="1470917"/>
            <a:ext cx="11835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ЗАБЫТЬ О СУЕТЕ В ОКРУЖЕНИИ ПРИРОДНЫХ СТИХИЙ</a:t>
            </a:r>
          </a:p>
          <a:p>
            <a:endParaRPr lang="ru-RU" sz="2800" dirty="0"/>
          </a:p>
          <a:p>
            <a:r>
              <a:rPr lang="ru-RU" sz="2400" dirty="0"/>
              <a:t>«Ярославское взморье» станет вашим убежищем от городской суеты. Величественная природа, шум течений, порывы ветра – всё это позволяет создать необходимые условия для умиротворённой медитации наедине с собой или близкими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B3CAF95-1303-DBF7-3EE4-BE69C48C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58" y="3713293"/>
            <a:ext cx="3991062" cy="266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39D6CD6-ED7B-2327-A1F3-FA067CCEA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461" y="371329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КЛИЕНТЫ В2В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33B0B2-20B4-4D75-8786-E70D508981FD}"/>
              </a:ext>
            </a:extLst>
          </p:cNvPr>
          <p:cNvSpPr/>
          <p:nvPr/>
        </p:nvSpPr>
        <p:spPr>
          <a:xfrm>
            <a:off x="358067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/>
              <a:t>Наше предложение будет интересно: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Туристские компании ЮФО, Республики Крым и г. Севастополя;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Юридические и физические лица;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Размер не имеет значение;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Доход от: 1 млн руб. в год;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Планирует расширить ассортимент, улучшить имидж, привлечь клиентов и увеличить прибыль.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A7FA06-462E-47FD-9B4D-C69202F2A968}"/>
              </a:ext>
            </a:extLst>
          </p:cNvPr>
          <p:cNvSpPr/>
          <p:nvPr/>
        </p:nvSpPr>
        <p:spPr>
          <a:xfrm>
            <a:off x="429087" y="53607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Ядро:</a:t>
            </a:r>
            <a:r>
              <a:rPr lang="ru-RU" sz="2000" dirty="0"/>
              <a:t> туристские компании специализирующие </a:t>
            </a:r>
          </a:p>
          <a:p>
            <a:r>
              <a:rPr lang="ru-RU" sz="2000" dirty="0"/>
              <a:t>на активном отдыхе и поездках по России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E989214-4456-93E6-1AA6-2865287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093" y="193340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КЛИЕНТЫ В2</a:t>
            </a:r>
            <a:r>
              <a:rPr lang="en-US" dirty="0"/>
              <a:t>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03195" y="3798562"/>
            <a:ext cx="5181600" cy="2596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b="1" dirty="0"/>
              <a:t>Что конкретно предлагаем: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5100" dirty="0"/>
              <a:t>создание совместных туристских продуктов с соседними регионами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u-RU" sz="5100" dirty="0"/>
              <a:t>- развитие туров для социальных групп (школьники, работники профсоюзов и т.п.)</a:t>
            </a:r>
            <a:br>
              <a:rPr lang="ru-RU" sz="5100" dirty="0"/>
            </a:br>
            <a:br>
              <a:rPr lang="ru-RU" dirty="0"/>
            </a:br>
            <a:endParaRPr lang="ru-RU" dirty="0"/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E10FE2-FB73-42A2-AF25-48640821A25A}"/>
              </a:ext>
            </a:extLst>
          </p:cNvPr>
          <p:cNvSpPr/>
          <p:nvPr/>
        </p:nvSpPr>
        <p:spPr>
          <a:xfrm>
            <a:off x="403195" y="1459855"/>
            <a:ext cx="440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Предложение будет интересно: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F16F9E-0081-42DA-A14F-E841D02F6BF4}"/>
              </a:ext>
            </a:extLst>
          </p:cNvPr>
          <p:cNvSpPr/>
          <p:nvPr/>
        </p:nvSpPr>
        <p:spPr>
          <a:xfrm>
            <a:off x="332174" y="2000588"/>
            <a:ext cx="518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Региональные государственные учреждения сферы туризма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Региональные общественные и социальные организации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F225938-C569-6531-CCBE-4494913B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01" y="1205411"/>
            <a:ext cx="6242000" cy="31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EE821-3DF2-4DF5-8DDC-316348CF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380" y="167547"/>
            <a:ext cx="7306323" cy="1325563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ПОЗИЦИОНИРОВАНИЕ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E3B1B03-EF7E-4B6D-B96F-9DE88665D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177" y="1319598"/>
            <a:ext cx="6130771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/>
              <a:t>«Ярославское взморье» </a:t>
            </a:r>
            <a:r>
              <a:rPr lang="ru-RU" i="1" dirty="0"/>
              <a:t>- место для активного и пассивного видов отдыха, предлагающее уникальные возможности для любителей экстремальных развлечений</a:t>
            </a:r>
          </a:p>
          <a:p>
            <a:pPr marL="0" indent="0">
              <a:buNone/>
            </a:pPr>
            <a:r>
              <a:rPr lang="ru-RU" b="1" i="1" dirty="0"/>
              <a:t>Это место </a:t>
            </a:r>
            <a:r>
              <a:rPr lang="ru-RU" i="1" dirty="0"/>
              <a:t>для семейного отдыха, предлагая разнообразные развлечения для детей и взрослых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3A629-8B47-4A1B-A4B2-2BE9F9AB81E8}"/>
              </a:ext>
            </a:extLst>
          </p:cNvPr>
          <p:cNvSpPr txBox="1"/>
          <p:nvPr/>
        </p:nvSpPr>
        <p:spPr>
          <a:xfrm>
            <a:off x="852255" y="5538402"/>
            <a:ext cx="1080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Уникальное торговое предложение (УТП): </a:t>
            </a:r>
            <a:r>
              <a:rPr lang="ru-RU" dirty="0"/>
              <a:t>Живописные виды, чистый воздух, современное жильё и оборудование, доступные цены на услуги и проживание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2B4871E-4A78-46C4-4638-9D038236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80" y="2152301"/>
            <a:ext cx="5065552" cy="18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3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78"/>
    </mc:Choice>
    <mc:Fallback xmlns="">
      <p:transition spd="slow" advTm="3747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ПРОГРАММА ПРОДВИЖЕНИЯ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1768" y="1612561"/>
            <a:ext cx="577788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2600" b="1" dirty="0"/>
              <a:t>Цели и задачи РК: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Привлечение новых туристов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Увеличение продолжительности пребывания на курорте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Повысить узнаваемость бренда «Ярославское взморье»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Распространить информацию о преимуществах отдыха на курорте «Ярославское взморье»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600" dirty="0"/>
              <a:t>Расширение и освоение новых рынков</a:t>
            </a:r>
          </a:p>
          <a:p>
            <a:pPr marL="0" indent="0">
              <a:buNone/>
            </a:pPr>
            <a:r>
              <a:rPr lang="ru-RU" sz="2600" b="1" dirty="0"/>
              <a:t> Сроки РК</a:t>
            </a:r>
            <a:r>
              <a:rPr lang="ru-RU" sz="2600" dirty="0"/>
              <a:t>: январь- декабрь</a:t>
            </a:r>
          </a:p>
          <a:p>
            <a:pPr marL="0" indent="0">
              <a:buNone/>
            </a:pPr>
            <a:r>
              <a:rPr lang="ru-RU" sz="2600" b="1" dirty="0"/>
              <a:t>Этапы:</a:t>
            </a:r>
            <a:r>
              <a:rPr lang="ru-RU" sz="2600" dirty="0"/>
              <a:t> 1-й этап (Январь- май), 2-й этап (июнь-август), 3-й (август-декабрь)</a:t>
            </a:r>
          </a:p>
          <a:p>
            <a:pPr marL="0" indent="0">
              <a:buNone/>
            </a:pPr>
            <a:r>
              <a:rPr lang="ru-RU" sz="2600" b="1" dirty="0"/>
              <a:t>Бюджет:</a:t>
            </a:r>
            <a:r>
              <a:rPr lang="ru-RU" sz="2600" dirty="0"/>
              <a:t> 2 млн. рублей</a:t>
            </a:r>
          </a:p>
          <a:p>
            <a:pPr marL="0" indent="0">
              <a:buNone/>
            </a:pPr>
            <a:r>
              <a:rPr lang="ru-RU" sz="2600" b="1" dirty="0"/>
              <a:t>Инструменты: </a:t>
            </a:r>
            <a:r>
              <a:rPr lang="ru-RU" sz="2600" i="1" dirty="0"/>
              <a:t>онлайн- инструменты</a:t>
            </a:r>
            <a:r>
              <a:rPr lang="en-US" sz="2600" dirty="0"/>
              <a:t>(digital</a:t>
            </a:r>
            <a:r>
              <a:rPr lang="ru-RU" sz="2600" b="1" dirty="0"/>
              <a:t>,</a:t>
            </a:r>
            <a:r>
              <a:rPr lang="ru-RU" sz="2600" dirty="0"/>
              <a:t> контекстная и таргетированная реклама, ТГК-продвижение и </a:t>
            </a:r>
            <a:r>
              <a:rPr lang="en-US" sz="2600" dirty="0"/>
              <a:t>SMM</a:t>
            </a:r>
            <a:r>
              <a:rPr lang="ru-RU" sz="2600" dirty="0"/>
              <a:t>, амбассадоры, рассылка по </a:t>
            </a:r>
            <a:r>
              <a:rPr lang="en-US" sz="2600" dirty="0"/>
              <a:t>e</a:t>
            </a:r>
            <a:r>
              <a:rPr lang="ru-RU" sz="2600" dirty="0"/>
              <a:t>-</a:t>
            </a:r>
            <a:r>
              <a:rPr lang="en-US" sz="2600" dirty="0"/>
              <a:t>mail</a:t>
            </a:r>
            <a:r>
              <a:rPr lang="ru-RU" sz="2600" dirty="0"/>
              <a:t>), </a:t>
            </a:r>
            <a:r>
              <a:rPr lang="ru-RU" sz="2600" i="1" dirty="0"/>
              <a:t>офлайн-инструменты</a:t>
            </a:r>
            <a:r>
              <a:rPr lang="ru-RU" sz="2600" dirty="0"/>
              <a:t> (личные продажи, организация «</a:t>
            </a:r>
            <a:r>
              <a:rPr lang="ru-RU" sz="2600"/>
              <a:t>Диковинных дубрав»,  </a:t>
            </a:r>
            <a:r>
              <a:rPr lang="ru-RU" sz="2600" dirty="0" err="1"/>
              <a:t>мерч</a:t>
            </a:r>
            <a:endParaRPr lang="ru-RU" sz="2600" dirty="0"/>
          </a:p>
          <a:p>
            <a:pPr marL="0" indent="0">
              <a:buNone/>
            </a:pPr>
            <a:endParaRPr lang="ru-RU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DIGITAL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1ABED-C6C9-4370-A266-31BD757038D3}"/>
              </a:ext>
            </a:extLst>
          </p:cNvPr>
          <p:cNvSpPr txBox="1"/>
          <p:nvPr/>
        </p:nvSpPr>
        <p:spPr>
          <a:xfrm>
            <a:off x="768644" y="1506022"/>
            <a:ext cx="704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Цель</a:t>
            </a:r>
            <a:r>
              <a:rPr lang="ru-RU" sz="2400" dirty="0"/>
              <a:t> – развитие и расширение  онлайн-присутствия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FB201A-A88E-7D75-1F5D-EA7EB084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8" y="2436410"/>
            <a:ext cx="4510692" cy="42409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B41298-CE03-DAB8-63C2-D6CDA602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861" y="2436410"/>
            <a:ext cx="3125379" cy="35779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F02F68-CE9F-0346-A9D4-7E02468E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841" y="2592031"/>
            <a:ext cx="3671743" cy="34222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3754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SMM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E23F6B-5D39-D545-486B-95362770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77" y="1584663"/>
            <a:ext cx="5460649" cy="4458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792422-5F30-25A6-64DB-DC91E7B6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6" y="2052445"/>
            <a:ext cx="5153744" cy="27531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2060"/>
                </a:solidFill>
              </a:rPr>
              <a:t>АМБАССАДОРЫ ОРГАНИЗАЦИИ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6856" y="1636658"/>
            <a:ext cx="7046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Концепт</a:t>
            </a:r>
            <a:endParaRPr lang="ru-RU" dirty="0"/>
          </a:p>
          <a:p>
            <a:r>
              <a:rPr lang="ru-RU" dirty="0"/>
              <a:t>Путём привлечения популярных блогеров России/региона, а так же путём создания команды «амбассадоров» увеличить присутствие данной организации в массах (медиа/</a:t>
            </a:r>
            <a:r>
              <a:rPr lang="ru-RU" dirty="0" err="1"/>
              <a:t>ирл</a:t>
            </a:r>
            <a:r>
              <a:rPr lang="ru-RU" dirty="0"/>
              <a:t>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0F7107E-DE33-45B1-80C7-DD9F33771937}"/>
              </a:ext>
            </a:extLst>
          </p:cNvPr>
          <p:cNvSpPr/>
          <p:nvPr/>
        </p:nvSpPr>
        <p:spPr>
          <a:xfrm>
            <a:off x="436856" y="3225924"/>
            <a:ext cx="5049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Создание команды может помочь донести информацию о курорте до широкой аудитории.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/>
              <a:t>Вовлечение местных жителей и волонтёров, а так же предложения о скидке, взамен поста в своих соц. сетях, может помочь повысить его узнаваемость и привлекательность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1439878"/>
            <a:ext cx="10515600" cy="205276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Организация межрегионального фестиваля для знакомства туроператоров и жителей Севастополя и Республики Крым с туристским потенциалом Ярославской области и данного курорта.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96648" y="3658036"/>
            <a:ext cx="76460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рамках данного фестиваля можно организовать турнир по спортивному ориентированию и/или «охоте на лис». Финальный этап провести на территории комплекса. Это позволит расширить </a:t>
            </a:r>
            <a:r>
              <a:rPr lang="ru-RU" sz="2400" dirty="0" err="1"/>
              <a:t>инфоповестку</a:t>
            </a:r>
            <a:r>
              <a:rPr lang="ru-RU" sz="2400" dirty="0"/>
              <a:t>, привлечёт новые категории общества.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BEFFC1-A39C-4582-A02F-C43E41964210}"/>
              </a:ext>
            </a:extLst>
          </p:cNvPr>
          <p:cNvSpPr/>
          <p:nvPr/>
        </p:nvSpPr>
        <p:spPr>
          <a:xfrm>
            <a:off x="3111244" y="27414"/>
            <a:ext cx="62414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rgbClr val="002060"/>
                </a:solidFill>
              </a:rPr>
              <a:t>ОРГАНИЗАЦИЯ ФЕСТИВАЛЯ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</a:rPr>
              <a:t>«ДИКОВИННЫЕ ДУБРАВЫ»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91417-5840-4FBA-ACBA-6BAD879B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002060"/>
                </a:solidFill>
              </a:rPr>
              <a:t>СОЗДАНИЕ УНИКАЛЬНОГО БРЕНДА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1D7CD0-18C4-4ACD-B755-BBEA089889C3}"/>
              </a:ext>
            </a:extLst>
          </p:cNvPr>
          <p:cNvSpPr/>
          <p:nvPr/>
        </p:nvSpPr>
        <p:spPr>
          <a:xfrm>
            <a:off x="5184344" y="3085157"/>
            <a:ext cx="69611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Создание уникального образа бренда курорта </a:t>
            </a:r>
            <a:r>
              <a:rPr lang="ru-RU" sz="2400" b="1" dirty="0"/>
              <a:t>«Ярославское взморье»</a:t>
            </a:r>
            <a:r>
              <a:rPr lang="ru-RU" sz="2400" dirty="0"/>
              <a:t> включает в себя разработку </a:t>
            </a:r>
            <a:r>
              <a:rPr lang="ru-RU" sz="2400" b="1" dirty="0"/>
              <a:t>логотипа, слогана, маскота, фирменного стиля </a:t>
            </a:r>
            <a:r>
              <a:rPr lang="ru-RU" sz="2400" dirty="0"/>
              <a:t>и других элементов, которые будут ассоциироваться с </a:t>
            </a:r>
            <a:r>
              <a:rPr lang="ru-RU" sz="2400" b="1" dirty="0"/>
              <a:t>курортом.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E4D33-99B1-42CC-AE60-AD75EA2C3F18}"/>
              </a:ext>
            </a:extLst>
          </p:cNvPr>
          <p:cNvSpPr txBox="1"/>
          <p:nvPr/>
        </p:nvSpPr>
        <p:spPr>
          <a:xfrm>
            <a:off x="5184344" y="2623492"/>
            <a:ext cx="6678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Цель</a:t>
            </a:r>
            <a:r>
              <a:rPr lang="ru-RU" sz="2400" dirty="0"/>
              <a:t> – повышение узнаваемости бренда курорта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AAC6DE-145F-A98B-8F18-B30A4656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5" y="1528762"/>
            <a:ext cx="5004630" cy="180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58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002060"/>
                </a:solidFill>
              </a:rPr>
              <a:t>ИНФОРМАЦИЯ О ТЕРРИТОРИИ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7AF715-C93F-4EB5-82D6-8F06DFFFD0A1}"/>
              </a:ext>
            </a:extLst>
          </p:cNvPr>
          <p:cNvSpPr/>
          <p:nvPr/>
        </p:nvSpPr>
        <p:spPr>
          <a:xfrm>
            <a:off x="427838" y="1598383"/>
            <a:ext cx="83302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</a:rPr>
              <a:t>Ярославская область</a:t>
            </a:r>
            <a:r>
              <a:rPr lang="en-US" b="1" i="0" dirty="0">
                <a:solidFill>
                  <a:srgbClr val="333333"/>
                </a:solidFill>
                <a:effectLst/>
              </a:rPr>
              <a:t>: </a:t>
            </a:r>
            <a:r>
              <a:rPr lang="ru-RU" dirty="0">
                <a:solidFill>
                  <a:srgbClr val="333333"/>
                </a:solidFill>
              </a:rPr>
              <a:t>С</a:t>
            </a:r>
            <a:r>
              <a:rPr lang="ru-RU" b="0" i="0" dirty="0">
                <a:solidFill>
                  <a:srgbClr val="333333"/>
                </a:solidFill>
                <a:effectLst/>
              </a:rPr>
              <a:t>убъект Российской Федерации. Расположена в центре европейской части России, в центре Восточно-Европейской равнины.</a:t>
            </a:r>
          </a:p>
          <a:p>
            <a:r>
              <a:rPr lang="ru-RU" dirty="0"/>
              <a:t>АЦ— г. Ярославль</a:t>
            </a:r>
          </a:p>
          <a:p>
            <a:r>
              <a:rPr lang="ru-RU" b="1" dirty="0"/>
              <a:t>ГП и рельеф: 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Граничит с Владимирской, Вологодской, Ивановской, Костромской, Московской, Тверской областями.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ru-RU" b="1" i="0" dirty="0">
                <a:solidFill>
                  <a:srgbClr val="333333"/>
                </a:solidFill>
                <a:effectLst/>
              </a:rPr>
              <a:t>Расстояние от областного центра до Москвы: 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по железной дороге — 282 км, по федеральной автомобильной трассе М8 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«Холмогоры» — 265 км, по прямой — 250 км.</a:t>
            </a:r>
            <a:endParaRPr lang="en-US" b="0" i="0" dirty="0">
              <a:solidFill>
                <a:srgbClr val="333333"/>
              </a:solidFill>
              <a:effectLst/>
              <a:latin typeface="YS Text"/>
            </a:endParaRPr>
          </a:p>
          <a:p>
            <a:r>
              <a:rPr lang="ru-RU" b="1" dirty="0"/>
              <a:t>Климат: </a:t>
            </a:r>
            <a:r>
              <a:rPr lang="ru-RU" dirty="0"/>
              <a:t>умеренно континентальный</a:t>
            </a:r>
            <a:br>
              <a:rPr lang="ru-RU" dirty="0"/>
            </a:br>
            <a:r>
              <a:rPr lang="ru-RU" dirty="0"/>
              <a:t>Средняя температура января: -11° С</a:t>
            </a:r>
            <a:br>
              <a:rPr lang="ru-RU" dirty="0"/>
            </a:br>
            <a:r>
              <a:rPr lang="ru-RU" dirty="0"/>
              <a:t>Средняя температура июля: +18° С</a:t>
            </a:r>
          </a:p>
          <a:p>
            <a:r>
              <a:rPr lang="ru-RU" b="1" dirty="0"/>
              <a:t>Часовой пояс: </a:t>
            </a:r>
            <a:r>
              <a:rPr lang="en-US" dirty="0"/>
              <a:t>UTC+3</a:t>
            </a:r>
            <a:r>
              <a:rPr lang="ru-RU" dirty="0"/>
              <a:t> (МСК)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21DF5334-872C-CED1-4DB1-53B8990D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409" y="1700230"/>
            <a:ext cx="2661753" cy="31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0EB3C9A5-7B1F-D739-7130-6536A0AD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91" y="4408910"/>
            <a:ext cx="3125948" cy="208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ПЛАН-ГРАФИК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CB58013-0070-48BE-A8FF-82BCB05F9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56006"/>
              </p:ext>
            </p:extLst>
          </p:nvPr>
        </p:nvGraphicFramePr>
        <p:xfrm>
          <a:off x="1445502" y="1819376"/>
          <a:ext cx="9300996" cy="4901677"/>
        </p:xfrm>
        <a:graphic>
          <a:graphicData uri="http://schemas.openxmlformats.org/drawingml/2006/table">
            <a:tbl>
              <a:tblPr firstRow="1" firstCol="1" bandRow="1"/>
              <a:tblGrid>
                <a:gridCol w="1599433">
                  <a:extLst>
                    <a:ext uri="{9D8B030D-6E8A-4147-A177-3AD203B41FA5}">
                      <a16:colId xmlns:a16="http://schemas.microsoft.com/office/drawing/2014/main" val="4188744353"/>
                    </a:ext>
                  </a:extLst>
                </a:gridCol>
                <a:gridCol w="1599433">
                  <a:extLst>
                    <a:ext uri="{9D8B030D-6E8A-4147-A177-3AD203B41FA5}">
                      <a16:colId xmlns:a16="http://schemas.microsoft.com/office/drawing/2014/main" val="4155675212"/>
                    </a:ext>
                  </a:extLst>
                </a:gridCol>
                <a:gridCol w="510039">
                  <a:extLst>
                    <a:ext uri="{9D8B030D-6E8A-4147-A177-3AD203B41FA5}">
                      <a16:colId xmlns:a16="http://schemas.microsoft.com/office/drawing/2014/main" val="3414653464"/>
                    </a:ext>
                  </a:extLst>
                </a:gridCol>
                <a:gridCol w="510039">
                  <a:extLst>
                    <a:ext uri="{9D8B030D-6E8A-4147-A177-3AD203B41FA5}">
                      <a16:colId xmlns:a16="http://schemas.microsoft.com/office/drawing/2014/main" val="1746281684"/>
                    </a:ext>
                  </a:extLst>
                </a:gridCol>
                <a:gridCol w="500220">
                  <a:extLst>
                    <a:ext uri="{9D8B030D-6E8A-4147-A177-3AD203B41FA5}">
                      <a16:colId xmlns:a16="http://schemas.microsoft.com/office/drawing/2014/main" val="523737295"/>
                    </a:ext>
                  </a:extLst>
                </a:gridCol>
                <a:gridCol w="481736">
                  <a:extLst>
                    <a:ext uri="{9D8B030D-6E8A-4147-A177-3AD203B41FA5}">
                      <a16:colId xmlns:a16="http://schemas.microsoft.com/office/drawing/2014/main" val="3201259453"/>
                    </a:ext>
                  </a:extLst>
                </a:gridCol>
                <a:gridCol w="87941">
                  <a:extLst>
                    <a:ext uri="{9D8B030D-6E8A-4147-A177-3AD203B41FA5}">
                      <a16:colId xmlns:a16="http://schemas.microsoft.com/office/drawing/2014/main" val="3389044497"/>
                    </a:ext>
                  </a:extLst>
                </a:gridCol>
                <a:gridCol w="505996">
                  <a:extLst>
                    <a:ext uri="{9D8B030D-6E8A-4147-A177-3AD203B41FA5}">
                      <a16:colId xmlns:a16="http://schemas.microsoft.com/office/drawing/2014/main" val="451934430"/>
                    </a:ext>
                  </a:extLst>
                </a:gridCol>
                <a:gridCol w="505996">
                  <a:extLst>
                    <a:ext uri="{9D8B030D-6E8A-4147-A177-3AD203B41FA5}">
                      <a16:colId xmlns:a16="http://schemas.microsoft.com/office/drawing/2014/main" val="2019782225"/>
                    </a:ext>
                  </a:extLst>
                </a:gridCol>
                <a:gridCol w="504841">
                  <a:extLst>
                    <a:ext uri="{9D8B030D-6E8A-4147-A177-3AD203B41FA5}">
                      <a16:colId xmlns:a16="http://schemas.microsoft.com/office/drawing/2014/main" val="3905050232"/>
                    </a:ext>
                  </a:extLst>
                </a:gridCol>
                <a:gridCol w="497909">
                  <a:extLst>
                    <a:ext uri="{9D8B030D-6E8A-4147-A177-3AD203B41FA5}">
                      <a16:colId xmlns:a16="http://schemas.microsoft.com/office/drawing/2014/main" val="2311048943"/>
                    </a:ext>
                  </a:extLst>
                </a:gridCol>
                <a:gridCol w="497909">
                  <a:extLst>
                    <a:ext uri="{9D8B030D-6E8A-4147-A177-3AD203B41FA5}">
                      <a16:colId xmlns:a16="http://schemas.microsoft.com/office/drawing/2014/main" val="2599905247"/>
                    </a:ext>
                  </a:extLst>
                </a:gridCol>
                <a:gridCol w="507729">
                  <a:extLst>
                    <a:ext uri="{9D8B030D-6E8A-4147-A177-3AD203B41FA5}">
                      <a16:colId xmlns:a16="http://schemas.microsoft.com/office/drawing/2014/main" val="1327797568"/>
                    </a:ext>
                  </a:extLst>
                </a:gridCol>
                <a:gridCol w="507729">
                  <a:extLst>
                    <a:ext uri="{9D8B030D-6E8A-4147-A177-3AD203B41FA5}">
                      <a16:colId xmlns:a16="http://schemas.microsoft.com/office/drawing/2014/main" val="344145259"/>
                    </a:ext>
                  </a:extLst>
                </a:gridCol>
                <a:gridCol w="484046">
                  <a:extLst>
                    <a:ext uri="{9D8B030D-6E8A-4147-A177-3AD203B41FA5}">
                      <a16:colId xmlns:a16="http://schemas.microsoft.com/office/drawing/2014/main" val="150111117"/>
                    </a:ext>
                  </a:extLst>
                </a:gridCol>
              </a:tblGrid>
              <a:tr h="3191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Медиа-носитель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Маркетинговые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мероприятия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Янв.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Февр.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Март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Апр.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Май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Июнь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Июль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Авг.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Сент.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Окт.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Нояб.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Дек.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84920"/>
                  </a:ext>
                </a:extLst>
              </a:tr>
              <a:tr h="6454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Сайты туристских агрегаторов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Размещение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интерактивного баннера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квартал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«Ярославское взморье»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«Летнее взморье»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Интерактивный баннер «</a:t>
                      </a:r>
                      <a:r>
                        <a:rPr lang="ru-RU" sz="13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Сугробные</a:t>
                      </a: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потехи»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74289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Интернет СМИ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неделю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«Отдых в курорте»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61713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Яндекс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Настройка Яндекс-директ </a:t>
                      </a: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69298"/>
                  </a:ext>
                </a:extLst>
              </a:tr>
              <a:tr h="48231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Соц.сети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Ежедневный пост в группе ВК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Посты + опросы в группе «Ярославское взморье»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35939"/>
                  </a:ext>
                </a:extLst>
              </a:tr>
              <a:tr h="3922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Настройка таргетинга в ВК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164640"/>
                  </a:ext>
                </a:extLst>
              </a:tr>
              <a:tr h="406126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Телеграм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ТГК + </a:t>
                      </a:r>
                      <a:r>
                        <a:rPr lang="ru-RU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инфопосты</a:t>
                      </a: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 интерактив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неделю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различные темы по направлению курорта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«Летне взморье»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Новости на тему «</a:t>
                      </a:r>
                      <a:r>
                        <a:rPr lang="ru-RU" sz="13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Сугробные</a:t>
                      </a: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потехи»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994047"/>
                  </a:ext>
                </a:extLst>
              </a:tr>
              <a:tr h="1984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Ежедневный пост в ТГ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Посты + опросы в ТГ-канале «Ярославское взморье»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69604"/>
                  </a:ext>
                </a:extLst>
              </a:tr>
              <a:tr h="3191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Амбассадоры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Публикации в блогах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9907"/>
                  </a:ext>
                </a:extLst>
              </a:tr>
              <a:tr h="155958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PR-</a:t>
                      </a: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акция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Квиз</a:t>
                      </a: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«Леший брод»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17837"/>
                  </a:ext>
                </a:extLst>
              </a:tr>
              <a:tr h="1559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Фото –конкурсы с различными тематиками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288180"/>
                  </a:ext>
                </a:extLst>
              </a:tr>
              <a:tr h="1559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Организация Диковинных дубрав.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668135"/>
                  </a:ext>
                </a:extLst>
              </a:tr>
              <a:tr h="4823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CRM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Рассылка постоянным клиентам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 в месяц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2383" marR="62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679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69FDD5F-970A-4A7A-BD98-EDF76E10583F}"/>
              </a:ext>
            </a:extLst>
          </p:cNvPr>
          <p:cNvSpPr/>
          <p:nvPr/>
        </p:nvSpPr>
        <p:spPr>
          <a:xfrm>
            <a:off x="2156791" y="467139"/>
            <a:ext cx="8169966" cy="765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И</a:t>
            </a:r>
            <a:r>
              <a:rPr lang="ru-RU" sz="3200" dirty="0">
                <a:solidFill>
                  <a:srgbClr val="002060"/>
                </a:solidFill>
              </a:rPr>
              <a:t>ИСТОЧНИКИ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EC1FB-A88D-7719-652F-946EAD0544BA}"/>
              </a:ext>
            </a:extLst>
          </p:cNvPr>
          <p:cNvSpPr txBox="1"/>
          <p:nvPr/>
        </p:nvSpPr>
        <p:spPr>
          <a:xfrm>
            <a:off x="958442" y="1929360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https://ria.ru/20230604/vzmore-1876052706.html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6E728-789D-F20E-8929-6DF7A3CA57A9}"/>
              </a:ext>
            </a:extLst>
          </p:cNvPr>
          <p:cNvSpPr txBox="1"/>
          <p:nvPr/>
        </p:nvSpPr>
        <p:spPr>
          <a:xfrm>
            <a:off x="958442" y="2680607"/>
            <a:ext cx="8756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https://zsrf.ru/lifestyle/2023/08/24/strojka-za-25-jardov-dlja-ljama-izbrannyh-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72756-5C2D-469F-13D0-DA4A68064684}"/>
              </a:ext>
            </a:extLst>
          </p:cNvPr>
          <p:cNvSpPr txBox="1"/>
          <p:nvPr/>
        </p:nvSpPr>
        <p:spPr>
          <a:xfrm>
            <a:off x="958442" y="3429000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https://www.kommersant.ru/doc/6298315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63F5A-167F-1D87-0BEA-E4F74E620F56}"/>
              </a:ext>
            </a:extLst>
          </p:cNvPr>
          <p:cNvSpPr txBox="1"/>
          <p:nvPr/>
        </p:nvSpPr>
        <p:spPr>
          <a:xfrm>
            <a:off x="958442" y="4378782"/>
            <a:ext cx="9469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https://koprino.com/bronirovanie/?date=2025-02-20&amp;nights=1&amp;adults=2&amp;children&amp;children-age&amp;hotel_id=5831001</a:t>
            </a:r>
          </a:p>
        </p:txBody>
      </p:sp>
    </p:spTree>
    <p:extLst>
      <p:ext uri="{BB962C8B-B14F-4D97-AF65-F5344CB8AC3E}">
        <p14:creationId xmlns:p14="http://schemas.microsoft.com/office/powerpoint/2010/main" val="318232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DE77BF1-B473-4296-9EF5-7337FD2330B0}"/>
              </a:ext>
            </a:extLst>
          </p:cNvPr>
          <p:cNvSpPr/>
          <p:nvPr/>
        </p:nvSpPr>
        <p:spPr>
          <a:xfrm>
            <a:off x="2156791" y="467139"/>
            <a:ext cx="8169966" cy="765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И</a:t>
            </a:r>
            <a:r>
              <a:rPr lang="ru-RU" sz="3200" dirty="0">
                <a:solidFill>
                  <a:srgbClr val="002060"/>
                </a:solidFill>
              </a:rPr>
              <a:t>КОНТАКТЫ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13C6-C78A-BBB2-CF3C-C9FE4B7511EC}"/>
              </a:ext>
            </a:extLst>
          </p:cNvPr>
          <p:cNvSpPr txBox="1"/>
          <p:nvPr/>
        </p:nvSpPr>
        <p:spPr>
          <a:xfrm>
            <a:off x="444617" y="1820411"/>
            <a:ext cx="7517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КУРАТОР ПРОЕКТА: Лернер Владислав Игоревич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ABE2-658A-90C4-2BAD-C0BB393B6C18}"/>
              </a:ext>
            </a:extLst>
          </p:cNvPr>
          <p:cNvSpPr txBox="1"/>
          <p:nvPr/>
        </p:nvSpPr>
        <p:spPr>
          <a:xfrm>
            <a:off x="444616" y="2669980"/>
            <a:ext cx="5288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Телефон куратора: +79782442354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1019E-C085-59C5-298E-2F2B3FEE57FF}"/>
              </a:ext>
            </a:extLst>
          </p:cNvPr>
          <p:cNvSpPr txBox="1"/>
          <p:nvPr/>
        </p:nvSpPr>
        <p:spPr>
          <a:xfrm>
            <a:off x="444616" y="3491377"/>
            <a:ext cx="5511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Почта куратора: </a:t>
            </a:r>
            <a:r>
              <a:rPr lang="en-US" sz="2800" dirty="0"/>
              <a:t>312lv5@gmail.com</a:t>
            </a:r>
            <a:endParaRPr lang="ru-RU" sz="2800" dirty="0"/>
          </a:p>
        </p:txBody>
      </p:sp>
      <p:pic>
        <p:nvPicPr>
          <p:cNvPr id="6" name="Picture 2" descr="http://qrcoder.ru/code/?https%3A%2F%2Fvk.com%2Fbp_forever&amp;4&amp;0">
            <a:extLst>
              <a:ext uri="{FF2B5EF4-FFF2-40B4-BE49-F238E27FC236}">
                <a16:creationId xmlns:a16="http://schemas.microsoft.com/office/drawing/2014/main" id="{162D4A62-9033-CE26-EA80-C2D2BE50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838" y="1547538"/>
            <a:ext cx="1943837" cy="1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0789BD9-362B-E1E7-FF97-A4BE3334C4AA}"/>
              </a:ext>
            </a:extLst>
          </p:cNvPr>
          <p:cNvSpPr/>
          <p:nvPr/>
        </p:nvSpPr>
        <p:spPr>
          <a:xfrm>
            <a:off x="9860461" y="3527214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ВК</a:t>
            </a:r>
            <a:r>
              <a:rPr lang="ru-RU" b="1" i="0" dirty="0">
                <a:effectLst/>
                <a:latin typeface="Bahnschrift SemiBold" panose="020B0502040204020203" pitchFamily="34" charset="0"/>
              </a:rPr>
              <a:t>онтакте</a:t>
            </a:r>
            <a:endParaRPr lang="ru-RU" b="0" i="0" dirty="0">
              <a:effectLst/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04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CE3829-FB7D-467F-80A7-288E737F2BC2}"/>
              </a:ext>
            </a:extLst>
          </p:cNvPr>
          <p:cNvSpPr/>
          <p:nvPr/>
        </p:nvSpPr>
        <p:spPr>
          <a:xfrm>
            <a:off x="2663301" y="2281561"/>
            <a:ext cx="6223247" cy="15358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rgbClr val="002060"/>
                </a:solidFill>
              </a:rPr>
              <a:t>СПАСИБО.</a:t>
            </a:r>
          </a:p>
        </p:txBody>
      </p:sp>
    </p:spTree>
    <p:extLst>
      <p:ext uri="{BB962C8B-B14F-4D97-AF65-F5344CB8AC3E}">
        <p14:creationId xmlns:p14="http://schemas.microsoft.com/office/powerpoint/2010/main" val="205989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CE3829-FB7D-467F-80A7-288E737F2BC2}"/>
              </a:ext>
            </a:extLst>
          </p:cNvPr>
          <p:cNvSpPr/>
          <p:nvPr/>
        </p:nvSpPr>
        <p:spPr>
          <a:xfrm>
            <a:off x="2705246" y="2306728"/>
            <a:ext cx="6223247" cy="15358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BB3CE-ECB6-910B-88B5-4ABBBF0E5DB6}"/>
              </a:ext>
            </a:extLst>
          </p:cNvPr>
          <p:cNvSpPr txBox="1"/>
          <p:nvPr/>
        </p:nvSpPr>
        <p:spPr>
          <a:xfrm rot="5400000">
            <a:off x="5525764" y="2720704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:0</a:t>
            </a:r>
            <a:endParaRPr lang="ru-RU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9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ТУРИЗМ В ЯРОСЛАВСКОЙ ОБЛ.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69656" y="1677938"/>
            <a:ext cx="720918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Ярославская область активно развивает туристические возможности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На территории края расположены четыре из восьми городов старейшего туристского маршрута «Золотое кольцо России»: Ярославль,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YS Text"/>
              </a:rPr>
              <a:t>Ростов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 Великий, Углич и Переславль-Залесский.</a:t>
            </a:r>
          </a:p>
          <a:p>
            <a:pPr algn="l">
              <a:spcAft>
                <a:spcPts val="600"/>
              </a:spcAft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Некоторые популярные виды туризма в Ярославской области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: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Культурно-событийный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На него приходится 28% общего турпотока.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Конгрессный и бизнес-туризм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На них приходится 27%.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Водный туризм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На него приходится 31%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6724" y="5232757"/>
            <a:ext cx="39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b="1" i="0" dirty="0">
                <a:effectLst/>
                <a:latin typeface="YS Text"/>
              </a:rPr>
              <a:t>Борисоглебский мужской монастырь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24BC4F-5CB1-41CD-E67B-D9D3E1C0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95" y="273685"/>
            <a:ext cx="3501520" cy="196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01DD1A-D4C4-29D9-0283-EE4B957ACAD9}"/>
              </a:ext>
            </a:extLst>
          </p:cNvPr>
          <p:cNvSpPr txBox="1"/>
          <p:nvPr/>
        </p:nvSpPr>
        <p:spPr>
          <a:xfrm>
            <a:off x="8493995" y="220149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YS Text"/>
              </a:rPr>
              <a:t>Плещеево озеро</a:t>
            </a:r>
            <a:endParaRPr lang="ru-RU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EB15589-326A-8EB4-2C4B-E8F5696D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66" y="2924244"/>
            <a:ext cx="2961934" cy="22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/>
          <p:cNvSpPr/>
          <p:nvPr/>
        </p:nvSpPr>
        <p:spPr>
          <a:xfrm>
            <a:off x="500270" y="1744318"/>
            <a:ext cx="5214731" cy="336936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YS Text"/>
              </a:rPr>
              <a:t>П</a:t>
            </a:r>
            <a:r>
              <a:rPr lang="ru-RU" sz="3200" b="1" i="0" dirty="0">
                <a:solidFill>
                  <a:schemeClr val="bg1"/>
                </a:solidFill>
                <a:effectLst/>
                <a:latin typeface="YS Text"/>
              </a:rPr>
              <a:t>роект комплексного развития территории Рыбинского района Ярославской области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  <a:latin typeface="YS Text"/>
              </a:rPr>
              <a:t>«Ярославское взморье»</a:t>
            </a:r>
            <a:r>
              <a:rPr lang="ru-RU" sz="3200" b="0" i="0" dirty="0">
                <a:solidFill>
                  <a:schemeClr val="bg1"/>
                </a:solidFill>
                <a:effectLst/>
                <a:latin typeface="YS Text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E0490F-FFFB-4EB7-8A96-6665FE0618B6}"/>
              </a:ext>
            </a:extLst>
          </p:cNvPr>
          <p:cNvSpPr/>
          <p:nvPr/>
        </p:nvSpPr>
        <p:spPr>
          <a:xfrm>
            <a:off x="683388" y="6094066"/>
            <a:ext cx="22042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https://vzmorie.com/</a:t>
            </a:r>
            <a:endParaRPr lang="ru-RU" dirty="0"/>
          </a:p>
          <a:p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34958D-5942-1EAE-B2F4-3A716445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04" y="1584602"/>
            <a:ext cx="4726396" cy="33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8895" y="167144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«Ярославское взморье»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 — это проект, предусматривающий комплексное развитие территории Рыбинского района Ярославской области площадью более 100 кв. км.</a:t>
            </a:r>
          </a:p>
          <a:p>
            <a:endParaRPr lang="ru-RU" sz="2800" dirty="0">
              <a:solidFill>
                <a:srgbClr val="333333"/>
              </a:solidFill>
              <a:latin typeface="YS Text"/>
            </a:endParaRPr>
          </a:p>
          <a:p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На территории курорта есть зоны для активного отдыха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: в прокате представлены самокаты, велосипеды, квадроциклы, снегокаты, лыжи. Дорожки на территории располагают к пробежкам, скандинавской ходьбе или просто гулянию на свежем воздухе. </a:t>
            </a:r>
            <a:endParaRPr lang="ru-RU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8F014C-EE26-E74E-BD66-469E3BF8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07" y="998989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3273" y="-5675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 КУРОРТЕ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CC157D-07E9-4FCD-84AD-353BA27B597A}"/>
              </a:ext>
            </a:extLst>
          </p:cNvPr>
          <p:cNvSpPr/>
          <p:nvPr/>
        </p:nvSpPr>
        <p:spPr>
          <a:xfrm>
            <a:off x="323346" y="188575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/>
              <a:t>«Ярославское взморье»</a:t>
            </a:r>
          </a:p>
          <a:p>
            <a:endParaRPr lang="ru-RU" sz="2400" b="1" dirty="0"/>
          </a:p>
          <a:p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Расположение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: на берегу Рыбинского водохранилища, в 280 км от Москвы и в 40 км от Рыбинска. </a:t>
            </a:r>
            <a:endParaRPr lang="ru-RU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BD80724-F034-F4B8-54A9-70BABA6D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19" y="85637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DD5029-3C2D-9F45-482C-C409ACCB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46" y="3904376"/>
            <a:ext cx="3183777" cy="238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15917" y="-12061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 КУРОРТЕ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DD72CF-275B-44C1-ABBC-ECD5E2F14E8E}"/>
              </a:ext>
            </a:extLst>
          </p:cNvPr>
          <p:cNvSpPr/>
          <p:nvPr/>
        </p:nvSpPr>
        <p:spPr>
          <a:xfrm>
            <a:off x="441551" y="266596"/>
            <a:ext cx="6096000" cy="63248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Основные объекты курорта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: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Парк-отель «Бухта 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»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Основной туристический объект. Расположен на правом берегу Рыбинского водохранилища в окружении вековых корабельных сосен. Здесь есть коттеджи, гостиница,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YS Text"/>
              </a:rPr>
              <a:t>Wellness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 Center с бассейном и банями, рестораны, детский игровой клуб.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Яхт-клуб «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 Посад»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Один из центров общественной и спортивной жизни курорта. Совмещает в себе стоянку частных судов, плавучую заправочную станцию и набережную, ведущую в пляжную зону.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Гольф-клуб «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Коприно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»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Это первое и пока единственное полноразмерное гольф-поле в Ярославской области. 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Этнографический комплекс «Деревня 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Тыгыдым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»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Здесь воссоздано, как жила русская деревня XIX века. Для туристов проводят тематические экскурсии и мастер-классы, продают сувениры.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E83E20-2E5C-42C6-F7A9-BE3D9A716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705" y="983941"/>
            <a:ext cx="4057744" cy="573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2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УНИКАЛЬНОСТЬ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351638" y="1783680"/>
            <a:ext cx="6149829" cy="4351338"/>
          </a:xfrm>
        </p:spPr>
        <p:txBody>
          <a:bodyPr/>
          <a:lstStyle/>
          <a:p>
            <a:r>
              <a:rPr lang="ru-RU" b="1" i="0" dirty="0">
                <a:solidFill>
                  <a:srgbClr val="333333"/>
                </a:solidFill>
                <a:effectLst/>
                <a:latin typeface="YS Text"/>
              </a:rPr>
              <a:t>Уникальность «Ярославского взморья» заключается в его природе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. Бескрайние просторы акватории Рыбинского моря, живописные бухты в обрамлении песчаных пляжей, красота столетних сосен и елей — всё это поражает воображение. </a:t>
            </a:r>
            <a:endParaRPr lang="ru-RU" i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37D21F-025E-4034-21A5-C03276BB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6" y="1905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1945</Words>
  <Application>Microsoft Office PowerPoint</Application>
  <PresentationFormat>Широкоэкранный</PresentationFormat>
  <Paragraphs>259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Arial</vt:lpstr>
      <vt:lpstr>Bahnschrift SemiBold</vt:lpstr>
      <vt:lpstr>Calibri</vt:lpstr>
      <vt:lpstr>Calibri Light</vt:lpstr>
      <vt:lpstr>Wingdings</vt:lpstr>
      <vt:lpstr>YS Text</vt:lpstr>
      <vt:lpstr>Тема Office</vt:lpstr>
      <vt:lpstr>1_Тема Office</vt:lpstr>
      <vt:lpstr>Разработал:     Лернер Владислав</vt:lpstr>
      <vt:lpstr>Презентация PowerPoint</vt:lpstr>
      <vt:lpstr>ИНФОРМАЦИЯ О ТЕРРИТОРИИ</vt:lpstr>
      <vt:lpstr>ТУРИЗМ В ЯРОСЛАВСКОЙ ОБЛ.</vt:lpstr>
      <vt:lpstr>Презентация PowerPoint</vt:lpstr>
      <vt:lpstr>Презентация PowerPoint</vt:lpstr>
      <vt:lpstr>О КУРОРТЕ</vt:lpstr>
      <vt:lpstr>О КУРОРТЕ</vt:lpstr>
      <vt:lpstr>УНИКАЛЬНОСТЬ</vt:lpstr>
      <vt:lpstr>СИЛЬНЫЕ СТОРОНЫ</vt:lpstr>
      <vt:lpstr>СЛАБЫЕ СТОРОНЫ</vt:lpstr>
      <vt:lpstr>УГРОЗЫ</vt:lpstr>
      <vt:lpstr>ВОЗМОЖНОСТИ</vt:lpstr>
      <vt:lpstr>КОНКУРЕНТЫ.плюсы</vt:lpstr>
      <vt:lpstr>КОНКУРЕНТЫ.минусы</vt:lpstr>
      <vt:lpstr>КОНКУРЕНТЫ.плюсы</vt:lpstr>
      <vt:lpstr>КОНКУРЕНТЫ.минусы</vt:lpstr>
      <vt:lpstr>КЛЮЧЕВЫЕ ПРЕИМУЩЕСТВА</vt:lpstr>
      <vt:lpstr>ЦЕЛЕВАЯ АУДИТОРИЯ В2С</vt:lpstr>
      <vt:lpstr>СООБЩЕНИЕ</vt:lpstr>
      <vt:lpstr>КЛИЕНТЫ В2В</vt:lpstr>
      <vt:lpstr>КЛИЕНТЫ В2G</vt:lpstr>
      <vt:lpstr>ПОЗИЦИОНИРОВАНИЕ</vt:lpstr>
      <vt:lpstr>ПРОГРАММА ПРОДВИЖЕНИЯ</vt:lpstr>
      <vt:lpstr>DIGITAL  </vt:lpstr>
      <vt:lpstr>SMM </vt:lpstr>
      <vt:lpstr>АМБАССАДОРЫ ОРГАНИЗАЦИИ</vt:lpstr>
      <vt:lpstr>Организация межрегионального фестиваля для знакомства туроператоров и жителей Севастополя и Республики Крым с туристским потенциалом Ярославской области и данного курорта.</vt:lpstr>
      <vt:lpstr>СОЗДАНИЕ УНИКАЛЬНОГО БРЕНДА</vt:lpstr>
      <vt:lpstr>ПЛАН-ГРАФИК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ВЕДУЧИ</dc:title>
  <dc:creator>Ноутбук</dc:creator>
  <cp:lastModifiedBy>Student47-07</cp:lastModifiedBy>
  <cp:revision>48</cp:revision>
  <dcterms:created xsi:type="dcterms:W3CDTF">2024-12-27T10:39:00Z</dcterms:created>
  <dcterms:modified xsi:type="dcterms:W3CDTF">2025-02-20T07:44:17Z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6AE6C78A716E49C997EE8692D8D483A0_12</vt:lpwstr>
  </property>
  <property fmtid="{D5CDD505-2E9C-101B-9397-08002B2CF9AE}" pid="3" name="KSOProductBuildVer">
    <vt:lpwstr>1049-12.2.0.19307</vt:lpwstr>
  </property>
</Properties>
</file>